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2"/>
  </p:notesMasterIdLst>
  <p:sldIdLst>
    <p:sldId id="318" r:id="rId2"/>
    <p:sldId id="302" r:id="rId3"/>
    <p:sldId id="305" r:id="rId4"/>
    <p:sldId id="306" r:id="rId5"/>
    <p:sldId id="304" r:id="rId6"/>
    <p:sldId id="307" r:id="rId7"/>
    <p:sldId id="308" r:id="rId8"/>
    <p:sldId id="311" r:id="rId9"/>
    <p:sldId id="309" r:id="rId10"/>
    <p:sldId id="310" r:id="rId11"/>
    <p:sldId id="312" r:id="rId12"/>
    <p:sldId id="319" r:id="rId13"/>
    <p:sldId id="313" r:id="rId14"/>
    <p:sldId id="314" r:id="rId15"/>
    <p:sldId id="316" r:id="rId16"/>
    <p:sldId id="317" r:id="rId17"/>
    <p:sldId id="315" r:id="rId18"/>
    <p:sldId id="323" r:id="rId19"/>
    <p:sldId id="325" r:id="rId20"/>
    <p:sldId id="324" r:id="rId21"/>
    <p:sldId id="326" r:id="rId22"/>
    <p:sldId id="327" r:id="rId23"/>
    <p:sldId id="274" r:id="rId24"/>
    <p:sldId id="275" r:id="rId25"/>
    <p:sldId id="276" r:id="rId26"/>
    <p:sldId id="277" r:id="rId27"/>
    <p:sldId id="278" r:id="rId28"/>
    <p:sldId id="261" r:id="rId29"/>
    <p:sldId id="296" r:id="rId30"/>
    <p:sldId id="262" r:id="rId31"/>
    <p:sldId id="301" r:id="rId32"/>
    <p:sldId id="263" r:id="rId33"/>
    <p:sldId id="264" r:id="rId34"/>
    <p:sldId id="265" r:id="rId35"/>
    <p:sldId id="346" r:id="rId36"/>
    <p:sldId id="266" r:id="rId37"/>
    <p:sldId id="286" r:id="rId38"/>
    <p:sldId id="282" r:id="rId39"/>
    <p:sldId id="281" r:id="rId40"/>
    <p:sldId id="283" r:id="rId41"/>
    <p:sldId id="284" r:id="rId42"/>
    <p:sldId id="285" r:id="rId43"/>
    <p:sldId id="257" r:id="rId44"/>
    <p:sldId id="320" r:id="rId45"/>
    <p:sldId id="321" r:id="rId46"/>
    <p:sldId id="258" r:id="rId47"/>
    <p:sldId id="297" r:id="rId48"/>
    <p:sldId id="259" r:id="rId49"/>
    <p:sldId id="267" r:id="rId50"/>
    <p:sldId id="322" r:id="rId51"/>
    <p:sldId id="260" r:id="rId52"/>
    <p:sldId id="298" r:id="rId53"/>
    <p:sldId id="299" r:id="rId54"/>
    <p:sldId id="345" r:id="rId55"/>
    <p:sldId id="344" r:id="rId56"/>
    <p:sldId id="328" r:id="rId57"/>
    <p:sldId id="329" r:id="rId58"/>
    <p:sldId id="332" r:id="rId59"/>
    <p:sldId id="333" r:id="rId60"/>
    <p:sldId id="330" r:id="rId61"/>
    <p:sldId id="331" r:id="rId62"/>
    <p:sldId id="300" r:id="rId63"/>
    <p:sldId id="334" r:id="rId64"/>
    <p:sldId id="335" r:id="rId65"/>
    <p:sldId id="337" r:id="rId66"/>
    <p:sldId id="336" r:id="rId67"/>
    <p:sldId id="338" r:id="rId68"/>
    <p:sldId id="339" r:id="rId69"/>
    <p:sldId id="340" r:id="rId70"/>
    <p:sldId id="341" r:id="rId71"/>
    <p:sldId id="342" r:id="rId72"/>
    <p:sldId id="343" r:id="rId73"/>
    <p:sldId id="268" r:id="rId74"/>
    <p:sldId id="269" r:id="rId75"/>
    <p:sldId id="270" r:id="rId76"/>
    <p:sldId id="271" r:id="rId77"/>
    <p:sldId id="273" r:id="rId78"/>
    <p:sldId id="287" r:id="rId79"/>
    <p:sldId id="347" r:id="rId80"/>
    <p:sldId id="295" r:id="rId8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3A37-98C0-44CA-ADDA-8505C5B5BF66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5E87A-F6AE-43CD-8B32-788B9C2AC3E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E87A-F6AE-43CD-8B32-788B9C2AC3E5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38F7A6-7455-43A6-9183-89B4E98567D9}" type="datetimeFigureOut">
              <a:rPr lang="it-IT" smtClean="0"/>
              <a:pPr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72A1857-4284-4668-944F-5CDE1F004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Corso-Fotografia-2018-1_551-p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45666"/>
            <a:ext cx="3801278" cy="5375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Gli obiettivi si distinguono essenzialmente in base a due caratteristiche:</a:t>
            </a:r>
          </a:p>
          <a:p>
            <a:endParaRPr lang="it-IT" dirty="0" smtClean="0"/>
          </a:p>
          <a:p>
            <a:r>
              <a:rPr lang="it-IT" dirty="0" smtClean="0"/>
              <a:t>Lunghezza focale</a:t>
            </a:r>
          </a:p>
          <a:p>
            <a:endParaRPr lang="it-IT" dirty="0" smtClean="0"/>
          </a:p>
          <a:p>
            <a:r>
              <a:rPr lang="it-IT" dirty="0" smtClean="0"/>
              <a:t>Luminosità (apertura massima del diaframma)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Lunghezza focale</a:t>
            </a:r>
            <a:endParaRPr lang="it-IT" dirty="0"/>
          </a:p>
        </p:txBody>
      </p:sp>
      <p:pic>
        <p:nvPicPr>
          <p:cNvPr id="4" name="Immagine 3" descr="obanc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6552728" cy="254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Lunghezza focale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27687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3200" dirty="0" smtClean="0"/>
              <a:t>Ottiche a lunghezza focale fissa</a:t>
            </a:r>
          </a:p>
          <a:p>
            <a:pPr marL="342900" indent="-342900"/>
            <a:r>
              <a:rPr lang="it-IT" sz="3200" dirty="0" smtClean="0"/>
              <a:t>     20 mm, 50 mm, 100 mm, 200 </a:t>
            </a:r>
            <a:r>
              <a:rPr lang="it-IT" sz="3200" dirty="0" err="1" smtClean="0"/>
              <a:t>mm…</a:t>
            </a:r>
            <a:endParaRPr lang="it-IT" sz="3200" dirty="0" smtClean="0"/>
          </a:p>
          <a:p>
            <a:pPr marL="342900" indent="-342900">
              <a:buAutoNum type="arabicParenR"/>
            </a:pPr>
            <a:endParaRPr lang="it-IT" sz="3200" dirty="0" smtClean="0"/>
          </a:p>
          <a:p>
            <a:pPr marL="342900" indent="-342900">
              <a:buAutoNum type="arabicParenR"/>
            </a:pPr>
            <a:endParaRPr lang="it-IT" sz="3200" dirty="0" smtClean="0"/>
          </a:p>
          <a:p>
            <a:pPr marL="342900" indent="-342900"/>
            <a:r>
              <a:rPr lang="it-IT" sz="3200" dirty="0" smtClean="0"/>
              <a:t>Ottiche a lunghezza focale variabile (Zoom)</a:t>
            </a:r>
          </a:p>
          <a:p>
            <a:pPr marL="342900" indent="-342900"/>
            <a:r>
              <a:rPr lang="it-IT" sz="3200" dirty="0" smtClean="0"/>
              <a:t>	24-70 mm,  80-200 mm,  28-300 </a:t>
            </a:r>
            <a:r>
              <a:rPr lang="it-IT" sz="3200" dirty="0" err="1" smtClean="0"/>
              <a:t>mm…</a:t>
            </a:r>
            <a:endParaRPr lang="it-IT" sz="3200" dirty="0" smtClean="0"/>
          </a:p>
          <a:p>
            <a:pPr marL="342900" indent="-342900"/>
            <a:endParaRPr lang="it-IT" sz="3200" dirty="0" smtClean="0"/>
          </a:p>
          <a:p>
            <a:pPr marL="342900" indent="-342900"/>
            <a:endParaRPr lang="it-IT" sz="3200" dirty="0" smtClean="0"/>
          </a:p>
          <a:p>
            <a:pPr marL="342900" indent="-342900"/>
            <a:r>
              <a:rPr lang="it-IT" sz="3200" dirty="0" smtClean="0"/>
              <a:t>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Lunghezza focale</a:t>
            </a:r>
            <a:endParaRPr lang="it-IT" dirty="0"/>
          </a:p>
        </p:txBody>
      </p:sp>
      <p:pic>
        <p:nvPicPr>
          <p:cNvPr id="4" name="Immagine 3" descr="Grand_DEF_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412776"/>
            <a:ext cx="4680520" cy="5230591"/>
          </a:xfrm>
          <a:prstGeom prst="rect">
            <a:avLst/>
          </a:prstGeom>
        </p:spPr>
      </p:pic>
      <p:pic>
        <p:nvPicPr>
          <p:cNvPr id="5" name="Immagine 4" descr="obanc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61855" y="3438319"/>
            <a:ext cx="426711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Luminosità obiettivo</a:t>
            </a:r>
            <a:endParaRPr lang="it-IT" dirty="0"/>
          </a:p>
        </p:txBody>
      </p:sp>
      <p:pic>
        <p:nvPicPr>
          <p:cNvPr id="4" name="Immagine 3" descr="Lens_Nikkor_5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04158"/>
            <a:ext cx="5655018" cy="484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Lunghezza focale e dimensione dei sensori</a:t>
            </a:r>
            <a:endParaRPr lang="it-IT" dirty="0"/>
          </a:p>
        </p:txBody>
      </p:sp>
      <p:pic>
        <p:nvPicPr>
          <p:cNvPr id="4" name="Immagine 3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4426694" cy="442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Lunghezza focale e dimensione dei sensori</a:t>
            </a:r>
            <a:endParaRPr lang="it-IT" dirty="0"/>
          </a:p>
        </p:txBody>
      </p:sp>
      <p:pic>
        <p:nvPicPr>
          <p:cNvPr id="4" name="Immagine 3" descr="Format_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48216"/>
            <a:ext cx="5615641" cy="4133112"/>
          </a:xfrm>
          <a:prstGeom prst="rect">
            <a:avLst/>
          </a:prstGeom>
        </p:spPr>
      </p:pic>
      <p:pic>
        <p:nvPicPr>
          <p:cNvPr id="5" name="Immagine 4" descr="obanc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17416" y="3532574"/>
            <a:ext cx="4104456" cy="159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Fotocamere moderne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smtClean="0"/>
              <a:t>Nelle fotocamere moderne sono stati inseriti molti accessori elettronici che rendono </a:t>
            </a:r>
            <a:r>
              <a:rPr lang="it-IT" sz="2800" dirty="0" err="1" smtClean="0"/>
              <a:t>piu’</a:t>
            </a:r>
            <a:r>
              <a:rPr lang="it-IT" sz="2800" dirty="0" smtClean="0"/>
              <a:t> semplice ottenere fotografie corrette</a:t>
            </a:r>
          </a:p>
          <a:p>
            <a:endParaRPr lang="it-IT" sz="2800" dirty="0" smtClean="0"/>
          </a:p>
          <a:p>
            <a:r>
              <a:rPr lang="it-IT" sz="2800" dirty="0" smtClean="0"/>
              <a:t>Esposimetro (misura l’</a:t>
            </a:r>
            <a:r>
              <a:rPr lang="it-IT" sz="2800" dirty="0" err="1" smtClean="0"/>
              <a:t>intensita</a:t>
            </a:r>
            <a:r>
              <a:rPr lang="it-IT" sz="2800" dirty="0" smtClean="0"/>
              <a:t>’ della luce e consente di regolare automaticamente l’esposizione)</a:t>
            </a:r>
          </a:p>
          <a:p>
            <a:r>
              <a:rPr lang="it-IT" sz="2800" dirty="0" smtClean="0"/>
              <a:t>Autofocus (mette a fuoco automaticamente)</a:t>
            </a:r>
          </a:p>
          <a:p>
            <a:r>
              <a:rPr lang="it-IT" sz="2800" dirty="0" smtClean="0"/>
              <a:t>Stabilizzatore (riduce le </a:t>
            </a:r>
            <a:r>
              <a:rPr lang="it-IT" sz="2800" dirty="0" err="1" smtClean="0"/>
              <a:t>possibilita’</a:t>
            </a:r>
            <a:r>
              <a:rPr lang="it-IT" sz="2800" dirty="0" smtClean="0"/>
              <a:t> del “mosso”)</a:t>
            </a:r>
          </a:p>
          <a:p>
            <a:r>
              <a:rPr lang="it-IT" sz="2800" dirty="0" err="1" smtClean="0"/>
              <a:t>………………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uola-di-fotografia-lezione-1-tempi-diaframmi-iso-ed-esposizione-4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uola-di-fotografia-lezione-1-tempi-diaframmi-iso-ed-esposizione-4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scuola-di-fotografia-lezione-1-tempi-diaframmi-iso-ed-esposizione-5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4451"/>
            <a:ext cx="9144000" cy="541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Fotocamera</a:t>
            </a:r>
            <a:endParaRPr lang="it-IT" dirty="0"/>
          </a:p>
        </p:txBody>
      </p:sp>
      <p:pic>
        <p:nvPicPr>
          <p:cNvPr id="4" name="Immagine 3" descr="Nikon_D5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1872208" cy="1872208"/>
          </a:xfrm>
          <a:prstGeom prst="rect">
            <a:avLst/>
          </a:prstGeom>
        </p:spPr>
      </p:pic>
      <p:pic>
        <p:nvPicPr>
          <p:cNvPr id="5" name="Immagine 4" descr="sony_hasselb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3745985" cy="1959342"/>
          </a:xfrm>
          <a:prstGeom prst="rect">
            <a:avLst/>
          </a:prstGeom>
        </p:spPr>
      </p:pic>
      <p:pic>
        <p:nvPicPr>
          <p:cNvPr id="6" name="Immagine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653136"/>
            <a:ext cx="2705100" cy="1685925"/>
          </a:xfrm>
          <a:prstGeom prst="rect">
            <a:avLst/>
          </a:prstGeom>
        </p:spPr>
      </p:pic>
      <p:pic>
        <p:nvPicPr>
          <p:cNvPr id="7" name="Immagine 6" descr="imag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293096"/>
            <a:ext cx="2098706" cy="2016224"/>
          </a:xfrm>
          <a:prstGeom prst="rect">
            <a:avLst/>
          </a:prstGeom>
        </p:spPr>
      </p:pic>
      <p:pic>
        <p:nvPicPr>
          <p:cNvPr id="8" name="Immagine 7" descr="giochi_per_cellula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32700"/>
            <a:ext cx="1944216" cy="191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uola-di-fotografia-lezione-1-tempi-diaframmi-iso-ed-esposizione-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769"/>
            <a:ext cx="9144000" cy="545123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5536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Come è strutturata una Reflex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uola-di-fotografia-lezione-1-tempi-diaframmi-iso-ed-esposizione-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1407"/>
            <a:ext cx="9144000" cy="55265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Percorso della luce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uola-di-fotografia-lezione-1-tempi-diaframmi-iso-ed-esposizione-8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9813"/>
            <a:ext cx="9144000" cy="53381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momento dello scatto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I presupposti perché una fotografia sia tecnicamente corretta sono: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arenR"/>
            </a:pPr>
            <a:r>
              <a:rPr lang="it-IT" i="1" dirty="0" smtClean="0"/>
              <a:t>Corretta messa a fuoco</a:t>
            </a:r>
          </a:p>
          <a:p>
            <a:pPr marL="514350" indent="-514350">
              <a:buAutoNum type="arabicParenR"/>
            </a:pPr>
            <a:endParaRPr lang="it-IT" i="1" dirty="0" smtClean="0"/>
          </a:p>
          <a:p>
            <a:pPr marL="514350" indent="-514350">
              <a:buAutoNum type="arabicParenR"/>
            </a:pPr>
            <a:r>
              <a:rPr lang="it-IT" i="1" dirty="0" smtClean="0"/>
              <a:t>Corretta esposizione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 a fuoco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Le macchine moderne hanno quasi tutte l’autofocus.</a:t>
            </a:r>
          </a:p>
          <a:p>
            <a:pPr>
              <a:buNone/>
            </a:pPr>
            <a:r>
              <a:rPr lang="it-IT" dirty="0" smtClean="0"/>
              <a:t>L’autofocus </a:t>
            </a:r>
            <a:r>
              <a:rPr lang="it-IT" dirty="0" err="1" smtClean="0"/>
              <a:t>puo’</a:t>
            </a:r>
            <a:r>
              <a:rPr lang="it-IT" dirty="0" smtClean="0"/>
              <a:t> funzionare essenzialmente in due modi: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arenR"/>
            </a:pPr>
            <a:r>
              <a:rPr lang="it-IT" i="1" dirty="0" smtClean="0"/>
              <a:t>Misurazione al centro dell’immagine (spot)</a:t>
            </a:r>
          </a:p>
          <a:p>
            <a:pPr marL="514350" indent="-514350">
              <a:buAutoNum type="arabicParenR"/>
            </a:pPr>
            <a:r>
              <a:rPr lang="it-IT" i="1" dirty="0" smtClean="0"/>
              <a:t>Misurazione integrata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Area di messa a fuoco</a:t>
            </a:r>
            <a:endParaRPr lang="it-IT" dirty="0"/>
          </a:p>
        </p:txBody>
      </p:sp>
      <p:pic>
        <p:nvPicPr>
          <p:cNvPr id="4" name="Segnaposto contenuto 3" descr="canon1ds3-f2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611588"/>
            <a:ext cx="3340389" cy="2257572"/>
          </a:xfrm>
        </p:spPr>
      </p:pic>
      <p:pic>
        <p:nvPicPr>
          <p:cNvPr id="5" name="Immagine 4" descr="canon1ds3-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0280"/>
            <a:ext cx="3312368" cy="22386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00166" y="57150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Area centrale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57950" y="57864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Integrata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Area di messa a fuoco centrale</a:t>
            </a:r>
            <a:endParaRPr lang="it-IT" dirty="0"/>
          </a:p>
        </p:txBody>
      </p:sp>
      <p:pic>
        <p:nvPicPr>
          <p:cNvPr id="4" name="Segnaposto contenuto 3" descr="af-cf_3-2-low_sensitiv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6087168" cy="405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Area di messa a fuoco integrata</a:t>
            </a:r>
            <a:endParaRPr lang="it-IT" dirty="0"/>
          </a:p>
        </p:txBody>
      </p:sp>
      <p:pic>
        <p:nvPicPr>
          <p:cNvPr id="6" name="Segnaposto contenuto 5" descr="canon_1ds2_viewfi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141859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Corretta esposizione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Esporre correttamente significa far arrivare alla pellicola od al sensore una determinata quantità di luce in modo tale che l’immagine venga registrata correttamente in base alla sensibilità della pellicola o del sensore stesso.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2800" b="1" dirty="0" smtClean="0"/>
              <a:t>Se arriva troppa luce: immagine sovraesposta (chiara)</a:t>
            </a:r>
          </a:p>
          <a:p>
            <a:pPr>
              <a:buNone/>
            </a:pPr>
            <a:r>
              <a:rPr lang="it-IT" sz="2800" b="1" dirty="0" smtClean="0"/>
              <a:t>Se arriva poca luce :   immagine sottoesposta (scura)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72425" cy="868362"/>
          </a:xfrm>
        </p:spPr>
        <p:txBody>
          <a:bodyPr/>
          <a:lstStyle/>
          <a:p>
            <a:pPr eaLnBrk="1" hangingPunct="1"/>
            <a:r>
              <a:rPr lang="it-IT" smtClean="0"/>
              <a:t>Corretta esposizione</a:t>
            </a:r>
          </a:p>
        </p:txBody>
      </p:sp>
      <p:pic>
        <p:nvPicPr>
          <p:cNvPr id="40963" name="Segnaposto contenuto 5" descr="L’esposizione_Pagin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899242" cy="5514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La fotocamera è essenzialmente composta da un corpo macchina e da un obiettivo</a:t>
            </a:r>
            <a:endParaRPr lang="it-IT" sz="2800" dirty="0"/>
          </a:p>
        </p:txBody>
      </p:sp>
      <p:pic>
        <p:nvPicPr>
          <p:cNvPr id="4" name="Immagine 3" descr="51ohvZtl2RL._SX3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3832044" cy="3397746"/>
          </a:xfrm>
          <a:prstGeom prst="rect">
            <a:avLst/>
          </a:prstGeom>
        </p:spPr>
      </p:pic>
      <p:pic>
        <p:nvPicPr>
          <p:cNvPr id="5" name="Immagine 4" descr="sigmahsm_17_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2801888" cy="22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4000" b="1" u="sng" dirty="0" smtClean="0"/>
              <a:t>Determinare l’</a:t>
            </a:r>
            <a:r>
              <a:rPr lang="it-IT" sz="4000" b="1" u="sng" dirty="0" err="1" smtClean="0"/>
              <a:t>intensita</a:t>
            </a:r>
            <a:r>
              <a:rPr lang="it-IT" sz="4000" b="1" u="sng" dirty="0" smtClean="0"/>
              <a:t>’ della luce ambiente</a:t>
            </a:r>
          </a:p>
          <a:p>
            <a:pPr>
              <a:buNone/>
            </a:pPr>
            <a:endParaRPr lang="it-IT" b="1" u="sng" dirty="0" smtClean="0"/>
          </a:p>
          <a:p>
            <a:pPr>
              <a:buNone/>
            </a:pPr>
            <a:endParaRPr lang="it-IT" b="1" u="sng" dirty="0"/>
          </a:p>
          <a:p>
            <a:pPr>
              <a:buNone/>
            </a:pPr>
            <a:r>
              <a:rPr lang="it-IT" i="1" dirty="0" smtClean="0"/>
              <a:t>Esposimetro a luce incidente</a:t>
            </a:r>
          </a:p>
          <a:p>
            <a:pPr>
              <a:buNone/>
            </a:pPr>
            <a:endParaRPr lang="it-IT" u="sng" dirty="0"/>
          </a:p>
          <a:p>
            <a:pPr>
              <a:buNone/>
            </a:pPr>
            <a:r>
              <a:rPr lang="it-IT" i="1" dirty="0" smtClean="0"/>
              <a:t>Esposimetro a luce riflessa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u="dbl" dirty="0" smtClean="0"/>
              <a:t>Scegliete un po’  voi </a:t>
            </a:r>
            <a:r>
              <a:rPr lang="it-IT" sz="4000" u="dbl" dirty="0" err="1" smtClean="0"/>
              <a:t>……</a:t>
            </a:r>
            <a:endParaRPr lang="it-IT" u="dbl" dirty="0"/>
          </a:p>
        </p:txBody>
      </p:sp>
      <p:pic>
        <p:nvPicPr>
          <p:cNvPr id="4" name="Segnaposto contenuto 3" descr="luce-inc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4536504" cy="2664296"/>
          </a:xfrm>
        </p:spPr>
      </p:pic>
      <p:pic>
        <p:nvPicPr>
          <p:cNvPr id="5" name="Immagine 4" descr="luce-rif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89040"/>
            <a:ext cx="4536504" cy="27903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393305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Misurazione della luce riflessa: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 punta l'esposimetro dalla fotocamera verso il soggetto.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Questo tipo di misurazione non considera le caratteristiche di riflettenza del soggetto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98072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Misurazione della luce incidente:</a:t>
            </a:r>
            <a:endParaRPr lang="it-IT" dirty="0" smtClean="0"/>
          </a:p>
          <a:p>
            <a:r>
              <a:rPr lang="it-IT" dirty="0" smtClean="0"/>
              <a:t>Si punta l'esposimetro dal soggetto verso la fotocamera.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Questo tipo di misurazione elimina qualsiasi problema dovuto alla riflettenza del soggetto.</a:t>
            </a:r>
            <a:br>
              <a:rPr lang="it-IT" dirty="0" smtClean="0"/>
            </a:br>
            <a:endParaRPr lang="it-IT" sz="15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664255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 smtClean="0"/>
              <a:t>disegni di Rino </a:t>
            </a:r>
            <a:r>
              <a:rPr lang="it-IT" sz="800" i="1" dirty="0" err="1" smtClean="0"/>
              <a:t>Giardiello</a:t>
            </a:r>
            <a:r>
              <a:rPr lang="it-IT" sz="800" i="1" dirty="0" smtClean="0"/>
              <a:t> ©</a:t>
            </a:r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Esposimetro a luce incidente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it-IT" b="1" u="sng" dirty="0" smtClean="0"/>
              <a:t>Caratteristiche: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i="1" dirty="0" smtClean="0"/>
              <a:t>Preciso (non risente delle caratteristiche del soggetto)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i="1" dirty="0" smtClean="0"/>
              <a:t>Scomodo da usare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Esposimetro a luce riflessa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E’ l’esposimetro che e’ presente su quasi tutte le macchine fotografiche più moderne.</a:t>
            </a:r>
          </a:p>
          <a:p>
            <a:pPr>
              <a:buNone/>
            </a:pPr>
            <a:endParaRPr lang="it-IT" b="1" u="sng" dirty="0" smtClean="0"/>
          </a:p>
          <a:p>
            <a:pPr>
              <a:buNone/>
            </a:pPr>
            <a:r>
              <a:rPr lang="it-IT" b="1" u="sng" dirty="0" smtClean="0"/>
              <a:t>Caratteristiche:</a:t>
            </a:r>
          </a:p>
          <a:p>
            <a:pPr>
              <a:buNone/>
            </a:pPr>
            <a:endParaRPr lang="it-IT" b="1" u="sng" dirty="0"/>
          </a:p>
          <a:p>
            <a:pPr>
              <a:buNone/>
            </a:pPr>
            <a:r>
              <a:rPr lang="it-IT" i="1" dirty="0" smtClean="0"/>
              <a:t>Comodo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i="1" dirty="0" smtClean="0"/>
              <a:t>E’ influenzato dalle caratteristiche del soggetto che riflette la luce che noi misuriamo.</a:t>
            </a:r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sz="2800" b="1" dirty="0" smtClean="0"/>
              <a:t>Soggetto chiaro riflette </a:t>
            </a:r>
            <a:r>
              <a:rPr lang="it-IT" sz="2800" b="1" dirty="0" err="1" smtClean="0"/>
              <a:t>piu’</a:t>
            </a:r>
            <a:r>
              <a:rPr lang="it-IT" sz="2800" b="1" dirty="0" smtClean="0"/>
              <a:t> luce</a:t>
            </a:r>
          </a:p>
          <a:p>
            <a:pPr>
              <a:buNone/>
            </a:pPr>
            <a:r>
              <a:rPr lang="it-IT" sz="2800" b="1" dirty="0" smtClean="0"/>
              <a:t>Soggetto scuro riflette meno luce</a:t>
            </a:r>
            <a:endParaRPr lang="it-IT" sz="2800" b="1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Esposimetro a luce riflessa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Per determinare esattamente l’intensità della luce ambiente dobbiamo quindi misurare la luce riflessa da un “determinato grigio” per il quale e’ stato tarato l’esposimetro.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 smtClean="0"/>
              <a:t>Questo grigio e’ un grigio che riflette il 18 %</a:t>
            </a:r>
          </a:p>
          <a:p>
            <a:pPr>
              <a:buNone/>
            </a:pPr>
            <a:r>
              <a:rPr lang="it-IT" b="1" dirty="0"/>
              <a:t>d</a:t>
            </a:r>
            <a:r>
              <a:rPr lang="it-IT" b="1" dirty="0" smtClean="0"/>
              <a:t>ella luce.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Esposimetro a luce riflessa</a:t>
            </a:r>
            <a:endParaRPr lang="it-IT" dirty="0"/>
          </a:p>
        </p:txBody>
      </p:sp>
      <p:pic>
        <p:nvPicPr>
          <p:cNvPr id="5" name="Immagine 4" descr="cartoncino-gri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972737" cy="465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Esposimetro a luce riflessa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Se misuro la luce riflessa da un soggetto che </a:t>
            </a:r>
            <a:r>
              <a:rPr lang="it-IT" b="1" dirty="0" smtClean="0"/>
              <a:t>riflette </a:t>
            </a:r>
            <a:r>
              <a:rPr lang="it-IT" b="1" dirty="0" err="1" smtClean="0"/>
              <a:t>piu’</a:t>
            </a:r>
            <a:r>
              <a:rPr lang="it-IT" b="1" dirty="0" smtClean="0"/>
              <a:t> luce del 18 % </a:t>
            </a:r>
            <a:r>
              <a:rPr lang="it-IT" dirty="0" smtClean="0"/>
              <a:t>(soggetto chiaro):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		</a:t>
            </a:r>
            <a:r>
              <a:rPr lang="it-IT" b="1" dirty="0" smtClean="0"/>
              <a:t>Fotografia sottoesposta (scura)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Se misuro la luce riflessa da un soggetto che </a:t>
            </a:r>
            <a:r>
              <a:rPr lang="it-IT" b="1" dirty="0" smtClean="0"/>
              <a:t>riflette meno luce del 18 % </a:t>
            </a:r>
            <a:r>
              <a:rPr lang="it-IT" dirty="0" smtClean="0"/>
              <a:t>(soggetto scuro):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		</a:t>
            </a:r>
            <a:r>
              <a:rPr lang="it-IT" b="1" dirty="0" smtClean="0"/>
              <a:t>Fotografia sovraesposta (chiara)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Modalità di misurazione </a:t>
            </a:r>
            <a:r>
              <a:rPr lang="it-IT" sz="3600" dirty="0" err="1" smtClean="0"/>
              <a:t>esposimetrica</a:t>
            </a:r>
            <a:r>
              <a:rPr lang="it-IT" sz="3600" dirty="0" smtClean="0"/>
              <a:t> in luce riflessa</a:t>
            </a:r>
            <a:endParaRPr lang="it-IT" sz="3600" dirty="0"/>
          </a:p>
        </p:txBody>
      </p:sp>
      <p:pic>
        <p:nvPicPr>
          <p:cNvPr id="4" name="Segnaposto contenuto 3" descr="canon1ds3-f2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114675" cy="2105025"/>
          </a:xfrm>
        </p:spPr>
      </p:pic>
      <p:pic>
        <p:nvPicPr>
          <p:cNvPr id="5" name="Immagine 4" descr="canon1ds3-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852936"/>
            <a:ext cx="3089828" cy="2088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00166" y="57150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Misurazione Spot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43570" y="57864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Misurazione integrata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err="1" smtClean="0"/>
              <a:t>Modalita’</a:t>
            </a:r>
            <a:r>
              <a:rPr lang="it-IT" sz="2800" dirty="0" smtClean="0"/>
              <a:t> di misurazione della luce delle fotocamere</a:t>
            </a:r>
            <a:endParaRPr lang="it-IT" sz="2800" dirty="0"/>
          </a:p>
        </p:txBody>
      </p:sp>
      <p:pic>
        <p:nvPicPr>
          <p:cNvPr id="4" name="Segnaposto contenuto 3" descr="IMGP3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00716"/>
            <a:ext cx="5688632" cy="3811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Modalità di misurazione della luce delle fotocamere</a:t>
            </a:r>
            <a:endParaRPr lang="it-IT" sz="2800" dirty="0"/>
          </a:p>
        </p:txBody>
      </p:sp>
      <p:pic>
        <p:nvPicPr>
          <p:cNvPr id="4" name="Segnaposto contenuto 3" descr="IMGP354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8752" y="2132856"/>
            <a:ext cx="5803629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 cosa e’ composto il corpo macchina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Essenzialmente da:</a:t>
            </a:r>
          </a:p>
          <a:p>
            <a:endParaRPr lang="it-IT" dirty="0" smtClean="0"/>
          </a:p>
          <a:p>
            <a:r>
              <a:rPr lang="it-IT" dirty="0" smtClean="0"/>
              <a:t> Un elemento sensibile alla luce (pellicola, sensore)</a:t>
            </a:r>
          </a:p>
          <a:p>
            <a:endParaRPr lang="it-IT" dirty="0" smtClean="0"/>
          </a:p>
          <a:p>
            <a:r>
              <a:rPr lang="it-IT" dirty="0" smtClean="0"/>
              <a:t>Otturatore (marchingegno che serve a determinare per quanto tempo la luce illumina l’elemento sensibile)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Modalità di misurazione della luce delle fotocamere</a:t>
            </a:r>
            <a:endParaRPr lang="it-IT" sz="2800" dirty="0"/>
          </a:p>
        </p:txBody>
      </p:sp>
      <p:pic>
        <p:nvPicPr>
          <p:cNvPr id="4" name="Segnaposto contenuto 3" descr="IMGP354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52471"/>
            <a:ext cx="6048672" cy="4052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Modalità di misurazione della luce delle fotocamere</a:t>
            </a:r>
            <a:endParaRPr lang="it-IT" sz="2800" dirty="0"/>
          </a:p>
        </p:txBody>
      </p:sp>
      <p:pic>
        <p:nvPicPr>
          <p:cNvPr id="4" name="Segnaposto contenuto 3" descr="IMGP354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00818"/>
            <a:ext cx="6048672" cy="4052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Modalità di misurazione della luce delle fotocamere</a:t>
            </a:r>
            <a:endParaRPr lang="it-IT" sz="2800" dirty="0"/>
          </a:p>
        </p:txBody>
      </p:sp>
      <p:pic>
        <p:nvPicPr>
          <p:cNvPr id="4" name="Segnaposto contenuto 3" descr="IMGP354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3803" y="1988840"/>
            <a:ext cx="623352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isoscele 3"/>
          <p:cNvSpPr/>
          <p:nvPr/>
        </p:nvSpPr>
        <p:spPr>
          <a:xfrm>
            <a:off x="1785918" y="1571612"/>
            <a:ext cx="5643602" cy="378621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 rot="18427345">
            <a:off x="1451658" y="2685423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Diaframma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3148444">
            <a:off x="5226229" y="2854425"/>
            <a:ext cx="290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B050"/>
                </a:solidFill>
              </a:rPr>
              <a:t>Tempo di scatto</a:t>
            </a:r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7488" y="5572141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F0"/>
                </a:solidFill>
              </a:rPr>
              <a:t>Sensibilità  (ISO)</a:t>
            </a:r>
            <a:endParaRPr lang="it-IT" sz="3600" dirty="0">
              <a:solidFill>
                <a:srgbClr val="00B0F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87824" y="41433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</a:rPr>
              <a:t>ESPOSIZIONE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3571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Regolazioni presenti nelle fotocamere per determinare una corretta esposizione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Significato di sensibilità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it-IT" dirty="0" smtClean="0"/>
              <a:t>La sensibilità è la capacità di una pellicola/sensore di reagire più o meno velocemente alla luce e viene espressa in </a:t>
            </a:r>
            <a:r>
              <a:rPr lang="it-IT" b="1" dirty="0" smtClean="0"/>
              <a:t>ISO.</a:t>
            </a:r>
          </a:p>
          <a:p>
            <a:endParaRPr lang="it-IT" b="1" dirty="0" smtClean="0"/>
          </a:p>
          <a:p>
            <a:r>
              <a:rPr lang="it-IT" dirty="0" smtClean="0"/>
              <a:t>Più gli ISO sono alti e più la pellicola/sensore è sensibile e quindi anche una quantità di luce inferiore è sufficiente per impressionarli.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Valori ISO più utilizzati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42088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50 – 100 – 200 – 400 – 800 – 1600 – 3200 - 6400</a:t>
            </a:r>
            <a:endParaRPr lang="it-IT" sz="3200" dirty="0"/>
          </a:p>
        </p:txBody>
      </p:sp>
      <p:pic>
        <p:nvPicPr>
          <p:cNvPr id="5" name="Immagine 11" descr="Senza titolo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9928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ecozema_bicchiere_250_8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09120"/>
            <a:ext cx="1848475" cy="2132856"/>
          </a:xfrm>
          <a:prstGeom prst="rect">
            <a:avLst/>
          </a:prstGeom>
        </p:spPr>
      </p:pic>
      <p:pic>
        <p:nvPicPr>
          <p:cNvPr id="7" name="Immagine 6" descr="ecozema_bicchiere_250_8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501" y="5013176"/>
            <a:ext cx="1411627" cy="1628800"/>
          </a:xfrm>
          <a:prstGeom prst="rect">
            <a:avLst/>
          </a:prstGeom>
        </p:spPr>
      </p:pic>
      <p:pic>
        <p:nvPicPr>
          <p:cNvPr id="8" name="Immagine 7" descr="ecozema_bicchiere_250_8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517232"/>
            <a:ext cx="950218" cy="109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Esposi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6572296" cy="4380500"/>
          </a:xfrm>
          <a:prstGeom prst="rect">
            <a:avLst/>
          </a:prstGeom>
        </p:spPr>
      </p:pic>
      <p:sp>
        <p:nvSpPr>
          <p:cNvPr id="13" name="Freccia a destra 12"/>
          <p:cNvSpPr/>
          <p:nvPr/>
        </p:nvSpPr>
        <p:spPr>
          <a:xfrm>
            <a:off x="1142976" y="4786322"/>
            <a:ext cx="7072362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1071538" y="5500702"/>
            <a:ext cx="7072362" cy="5715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500430" y="48577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Sensibilità  (ISO)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643306" y="55721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Diaframma</a:t>
            </a:r>
            <a:endParaRPr lang="it-IT" b="1" dirty="0"/>
          </a:p>
        </p:txBody>
      </p:sp>
      <p:sp>
        <p:nvSpPr>
          <p:cNvPr id="19" name="Freccia a destra 18"/>
          <p:cNvSpPr/>
          <p:nvPr/>
        </p:nvSpPr>
        <p:spPr>
          <a:xfrm>
            <a:off x="1142976" y="6143644"/>
            <a:ext cx="7143800" cy="57150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500430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Tempo di scatto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85852" y="48577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286644" y="48577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428728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429520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214414" y="62150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1/500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143768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1/60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Concetto di stop</a:t>
            </a:r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z="1800" smtClean="0"/>
              <a:t>ISO</a:t>
            </a:r>
            <a:r>
              <a:rPr lang="it-IT" smtClean="0"/>
              <a:t> 	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3000375" y="1928813"/>
            <a:ext cx="571500" cy="14287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3" name="CasellaDiTesto 4"/>
          <p:cNvSpPr txBox="1">
            <a:spLocks noChangeArrowheads="1"/>
          </p:cNvSpPr>
          <p:nvPr/>
        </p:nvSpPr>
        <p:spPr bwMode="auto">
          <a:xfrm>
            <a:off x="3786188" y="1785938"/>
            <a:ext cx="500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50 – 100 – 200 – 400 – 800 – 1600 – 3200 - 6400</a:t>
            </a:r>
          </a:p>
        </p:txBody>
      </p:sp>
      <p:sp>
        <p:nvSpPr>
          <p:cNvPr id="43014" name="CasellaDiTesto 5"/>
          <p:cNvSpPr txBox="1">
            <a:spLocks noChangeArrowheads="1"/>
          </p:cNvSpPr>
          <p:nvPr/>
        </p:nvSpPr>
        <p:spPr bwMode="auto">
          <a:xfrm>
            <a:off x="428625" y="3071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Diaframma (f)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3000375" y="3286125"/>
            <a:ext cx="571500" cy="14287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6" name="CasellaDiTesto 7"/>
          <p:cNvSpPr txBox="1">
            <a:spLocks noChangeArrowheads="1"/>
          </p:cNvSpPr>
          <p:nvPr/>
        </p:nvSpPr>
        <p:spPr bwMode="auto">
          <a:xfrm>
            <a:off x="3857625" y="3143250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22 – 16 – 11 – 8 – 5,6 – 4 – 2,8 – 2 – 1,4 </a:t>
            </a:r>
          </a:p>
        </p:txBody>
      </p:sp>
      <p:sp>
        <p:nvSpPr>
          <p:cNvPr id="43017" name="CasellaDiTesto 8"/>
          <p:cNvSpPr txBox="1">
            <a:spLocks noChangeArrowheads="1"/>
          </p:cNvSpPr>
          <p:nvPr/>
        </p:nvSpPr>
        <p:spPr bwMode="auto">
          <a:xfrm>
            <a:off x="428625" y="450056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Tempo esposizione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3000375" y="4643438"/>
            <a:ext cx="571500" cy="13335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9" name="CasellaDiTesto 10"/>
          <p:cNvSpPr txBox="1">
            <a:spLocks noChangeArrowheads="1"/>
          </p:cNvSpPr>
          <p:nvPr/>
        </p:nvSpPr>
        <p:spPr bwMode="auto">
          <a:xfrm>
            <a:off x="3857625" y="4500563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1/500 – 1/250 - 1/125 – 1/60 – 1/30 – 1/15 </a:t>
            </a:r>
          </a:p>
        </p:txBody>
      </p:sp>
      <p:pic>
        <p:nvPicPr>
          <p:cNvPr id="43020" name="Immagine 11" descr="Senza titolo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5715000"/>
            <a:ext cx="421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CasellaDiTesto 12"/>
          <p:cNvSpPr txBox="1">
            <a:spLocks noChangeArrowheads="1"/>
          </p:cNvSpPr>
          <p:nvPr/>
        </p:nvSpPr>
        <p:spPr bwMode="auto">
          <a:xfrm>
            <a:off x="357188" y="5214938"/>
            <a:ext cx="33575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nstantia" pitchFamily="18" charset="0"/>
              </a:rPr>
              <a:t>Al variare di un posto il valore di ogni singola scala la luce si raddoppia o si dimezza in funzione della direzione dello spostamento.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28596" y="2500306"/>
          <a:ext cx="807249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1/1000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1/250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1/125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1/8</a:t>
                      </a:r>
                      <a:endParaRPr lang="it-IT" dirty="0"/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2.8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14348" y="42860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Prendiamo come esempio una intensità di luce ambiente che con una sensibilità di 100 ISO determina una lettura </a:t>
            </a:r>
            <a:r>
              <a:rPr lang="it-IT" sz="2400" b="1" dirty="0" err="1" smtClean="0"/>
              <a:t>esposimetrica</a:t>
            </a:r>
            <a:r>
              <a:rPr lang="it-IT" sz="2400" b="1" dirty="0" smtClean="0"/>
              <a:t> di 1/125 - 8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4929198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Potrò utilizzare una qualsiasi delle altre coppie tempo diaframma specificate sopra senza che l’esposizione si modifichi.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285720" y="2571744"/>
            <a:ext cx="8358246" cy="40005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28596" y="428604"/>
          <a:ext cx="807249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1/1000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1/250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1/125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1/8</a:t>
                      </a:r>
                      <a:endParaRPr lang="it-IT" dirty="0"/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2.8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28596" y="2786058"/>
          <a:ext cx="807249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1/1000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1/250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1/125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1/8</a:t>
                      </a:r>
                      <a:endParaRPr lang="it-IT" dirty="0"/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000100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 ISO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 ISO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28596" y="4643446"/>
          <a:ext cx="807249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1/2000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1/250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1/15</a:t>
                      </a:r>
                      <a:endParaRPr lang="it-IT" dirty="0"/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r>
                        <a:rPr lang="it-IT" dirty="0" smtClean="0"/>
                        <a:t>2.8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Sensori</a:t>
            </a:r>
            <a:endParaRPr lang="it-IT" dirty="0"/>
          </a:p>
        </p:txBody>
      </p:sp>
      <p:pic>
        <p:nvPicPr>
          <p:cNvPr id="4" name="Immagine 3" descr="Sens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99837" cy="42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124744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 questo punto posso affermare che con diverse combinazioni di </a:t>
            </a:r>
            <a:r>
              <a:rPr lang="it-IT" sz="3200" dirty="0" smtClean="0">
                <a:solidFill>
                  <a:srgbClr val="FF0000"/>
                </a:solidFill>
              </a:rPr>
              <a:t>sensibilità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0000"/>
                </a:solidFill>
              </a:rPr>
              <a:t>diaframmi</a:t>
            </a:r>
            <a:r>
              <a:rPr lang="it-IT" sz="3200" dirty="0" smtClean="0"/>
              <a:t> e </a:t>
            </a:r>
            <a:r>
              <a:rPr lang="it-IT" sz="3200" dirty="0" smtClean="0">
                <a:solidFill>
                  <a:srgbClr val="FF0000"/>
                </a:solidFill>
              </a:rPr>
              <a:t>tempi</a:t>
            </a:r>
            <a:r>
              <a:rPr lang="it-IT" sz="3200" dirty="0" smtClean="0"/>
              <a:t>  posso ottenere fotografie con la stessa esposizione </a:t>
            </a:r>
            <a:r>
              <a:rPr lang="it-IT" sz="3200" dirty="0" err="1" smtClean="0"/>
              <a:t>cioe’</a:t>
            </a:r>
            <a:r>
              <a:rPr lang="it-IT" sz="3200" dirty="0" smtClean="0"/>
              <a:t> con  stessa “luminosità”.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>
                <a:solidFill>
                  <a:srgbClr val="FF0000"/>
                </a:solidFill>
              </a:rPr>
              <a:t>Posso affermare allo stesso modo che le fotografie sono uguali ?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ccia a destra 27"/>
          <p:cNvSpPr/>
          <p:nvPr/>
        </p:nvSpPr>
        <p:spPr>
          <a:xfrm>
            <a:off x="1142976" y="3000372"/>
            <a:ext cx="7072362" cy="5715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142976" y="714356"/>
            <a:ext cx="7072362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428992" y="78579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Sensibilità  (ISO)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714744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Diaframma</a:t>
            </a:r>
            <a:endParaRPr lang="it-IT" b="1" dirty="0"/>
          </a:p>
        </p:txBody>
      </p:sp>
      <p:sp>
        <p:nvSpPr>
          <p:cNvPr id="19" name="Freccia a destra 18"/>
          <p:cNvSpPr/>
          <p:nvPr/>
        </p:nvSpPr>
        <p:spPr>
          <a:xfrm>
            <a:off x="1071538" y="5357826"/>
            <a:ext cx="7143800" cy="57150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500430" y="54292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Tempo di scatto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85852" y="78579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286644" y="78579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428728" y="30718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358082" y="30718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214414" y="54292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1/500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215206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1/60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00100" y="157161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Consente di fotografare anche in condizioni di scarsa luce ma aumenta la grana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o il rumore (deterioramento della qualità dell’immagine)  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57224" y="38576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                                     Aumenta la profondità di campo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42910" y="628652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                                       Aumenta la possibilità del mosso 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Rumore</a:t>
            </a:r>
          </a:p>
        </p:txBody>
      </p:sp>
      <p:pic>
        <p:nvPicPr>
          <p:cNvPr id="48131" name="Segnaposto contenuto 3" descr="100I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357438"/>
            <a:ext cx="3500438" cy="3386137"/>
          </a:xfrm>
        </p:spPr>
      </p:pic>
      <p:pic>
        <p:nvPicPr>
          <p:cNvPr id="48132" name="Immagine 4" descr="3200I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357438"/>
            <a:ext cx="35210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CasellaDiTesto 5"/>
          <p:cNvSpPr txBox="1">
            <a:spLocks noChangeArrowheads="1"/>
          </p:cNvSpPr>
          <p:nvPr/>
        </p:nvSpPr>
        <p:spPr bwMode="auto">
          <a:xfrm>
            <a:off x="2000250" y="61436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100 ISO</a:t>
            </a:r>
          </a:p>
        </p:txBody>
      </p:sp>
      <p:sp>
        <p:nvSpPr>
          <p:cNvPr id="48134" name="CasellaDiTesto 6"/>
          <p:cNvSpPr txBox="1">
            <a:spLocks noChangeArrowheads="1"/>
          </p:cNvSpPr>
          <p:nvPr/>
        </p:nvSpPr>
        <p:spPr bwMode="auto">
          <a:xfrm>
            <a:off x="6143625" y="61436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3200 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Profondità di campo</a:t>
            </a:r>
          </a:p>
        </p:txBody>
      </p:sp>
      <p:pic>
        <p:nvPicPr>
          <p:cNvPr id="5" name="Immagine 4" descr="profondi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655" y="1916832"/>
            <a:ext cx="6588729" cy="439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smtClean="0"/>
              <a:t>Da cosa è determinata la profondità di campo 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2060848"/>
            <a:ext cx="6768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Diaframma</a:t>
            </a:r>
          </a:p>
          <a:p>
            <a:endParaRPr lang="it-IT" sz="3200" dirty="0" smtClean="0"/>
          </a:p>
          <a:p>
            <a:r>
              <a:rPr lang="it-IT" sz="3200" dirty="0" smtClean="0"/>
              <a:t>Lunghezza focale dell’obiettivo</a:t>
            </a:r>
          </a:p>
          <a:p>
            <a:endParaRPr lang="it-IT" sz="3200" dirty="0" smtClean="0"/>
          </a:p>
          <a:p>
            <a:r>
              <a:rPr lang="it-IT" sz="3200" dirty="0" smtClean="0"/>
              <a:t>Distanza del soggetto</a:t>
            </a:r>
          </a:p>
          <a:p>
            <a:endParaRPr lang="it-IT" sz="3200" dirty="0" smtClean="0"/>
          </a:p>
          <a:p>
            <a:r>
              <a:rPr lang="it-IT" sz="2800" i="1" dirty="0" smtClean="0">
                <a:solidFill>
                  <a:srgbClr val="FF0000"/>
                </a:solidFill>
              </a:rPr>
              <a:t>Gli ultimi due punti possono essere più correttamente uniti nel concetto di rapporto di riproduzione del soggetto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Profondità di campo</a:t>
            </a:r>
          </a:p>
        </p:txBody>
      </p:sp>
      <p:pic>
        <p:nvPicPr>
          <p:cNvPr id="49155" name="Segnaposto contenuto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1558" y="2103962"/>
            <a:ext cx="3626666" cy="3989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iordania-profondità-di-cam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621403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7708_0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45282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_DSC0249a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014" y="980728"/>
            <a:ext cx="735741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tret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823" y="861849"/>
            <a:ext cx="7634617" cy="508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Otturatore</a:t>
            </a:r>
            <a:endParaRPr lang="it-IT" dirty="0"/>
          </a:p>
        </p:txBody>
      </p:sp>
      <p:pic>
        <p:nvPicPr>
          <p:cNvPr id="4" name="Immagine 3" descr="t_otturatore_a_tendina_leica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678070" cy="2942456"/>
          </a:xfrm>
          <a:prstGeom prst="rect">
            <a:avLst/>
          </a:prstGeom>
        </p:spPr>
      </p:pic>
      <p:pic>
        <p:nvPicPr>
          <p:cNvPr id="5" name="Immagine 4" descr="otturatore-di-macchina-fotografica-25889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7686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6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812358" cy="520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Mosso</a:t>
            </a:r>
            <a:endParaRPr lang="it-IT" dirty="0"/>
          </a:p>
        </p:txBody>
      </p:sp>
      <p:pic>
        <p:nvPicPr>
          <p:cNvPr id="50179" name="Segnaposto contenuto 3" descr="Immagin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89137"/>
            <a:ext cx="4572000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-ottobre-2014-DSCF0191Tr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09997"/>
            <a:ext cx="8136904" cy="542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F0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89278" cy="48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933616e1-7627-4765-bb28-a72f98df88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567531" cy="472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unaway-2e894cf6-00f0-4326-95c0-b7074e21b8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139689" cy="506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70557d1-8e87-4fdb-871b-3307a5de9a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8680"/>
            <a:ext cx="3960440" cy="591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14400"/>
          </a:xfrm>
        </p:spPr>
        <p:txBody>
          <a:bodyPr/>
          <a:lstStyle/>
          <a:p>
            <a:r>
              <a:rPr lang="it-IT" sz="3200" dirty="0" smtClean="0"/>
              <a:t>Come regolare la macchina fotografica.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844824"/>
            <a:ext cx="7618040" cy="4510736"/>
          </a:xfrm>
        </p:spPr>
        <p:txBody>
          <a:bodyPr/>
          <a:lstStyle/>
          <a:p>
            <a:r>
              <a:rPr lang="it-IT" dirty="0" smtClean="0"/>
              <a:t>Modalità </a:t>
            </a:r>
            <a:r>
              <a:rPr lang="it-IT" dirty="0" err="1" smtClean="0"/>
              <a:t>Program</a:t>
            </a:r>
            <a:r>
              <a:rPr lang="it-IT" dirty="0" smtClean="0"/>
              <a:t> (con o senza ISO auto)</a:t>
            </a:r>
          </a:p>
          <a:p>
            <a:r>
              <a:rPr lang="it-IT" dirty="0" smtClean="0"/>
              <a:t>Modalità automatico con priorità dei diaframmi</a:t>
            </a:r>
          </a:p>
          <a:p>
            <a:r>
              <a:rPr lang="it-IT" dirty="0" smtClean="0"/>
              <a:t>Modalità automatico con priorità dei tempi</a:t>
            </a:r>
          </a:p>
          <a:p>
            <a:r>
              <a:rPr lang="it-IT" dirty="0" smtClean="0"/>
              <a:t>Manuale</a:t>
            </a:r>
          </a:p>
          <a:p>
            <a:r>
              <a:rPr lang="it-IT" i="1" dirty="0" smtClean="0"/>
              <a:t>Varie modalità (Sport, Ritratto, Notturno …..) che compaiono a volte su certe macchine. Le ritengo abbastanza inutili.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Modalità </a:t>
            </a:r>
            <a:r>
              <a:rPr lang="it-IT" dirty="0" err="1" smtClean="0"/>
              <a:t>Program</a:t>
            </a:r>
            <a:endParaRPr lang="it-IT" dirty="0"/>
          </a:p>
        </p:txBody>
      </p:sp>
      <p:pic>
        <p:nvPicPr>
          <p:cNvPr id="4" name="Immagine 3" descr="27-settembre-2014-DSCF0147Sien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13176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E’ composto essenzialmente da: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Un insieme di lenti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Un diaframma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Modalità automatico con priorità dei diaframmi</a:t>
            </a:r>
            <a:endParaRPr lang="it-IT" sz="3200" dirty="0"/>
          </a:p>
        </p:txBody>
      </p:sp>
      <p:pic>
        <p:nvPicPr>
          <p:cNvPr id="5" name="Immagine 4" descr="IMG_7708_0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157" y="1844824"/>
            <a:ext cx="6840251" cy="456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Modalità automatico con priorità dei tempi</a:t>
            </a:r>
            <a:endParaRPr lang="it-IT" sz="3200" dirty="0"/>
          </a:p>
        </p:txBody>
      </p:sp>
      <p:pic>
        <p:nvPicPr>
          <p:cNvPr id="4" name="Immagine 3" descr="DSCF0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489" y="1772816"/>
            <a:ext cx="7456935" cy="465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Modalità manuale</a:t>
            </a:r>
            <a:endParaRPr lang="it-IT" sz="3200" dirty="0"/>
          </a:p>
        </p:txBody>
      </p:sp>
      <p:pic>
        <p:nvPicPr>
          <p:cNvPr id="5" name="Immagine 4" descr="12-Moderne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025" y="1484784"/>
            <a:ext cx="7648292" cy="483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incidente</a:t>
            </a:r>
            <a:r>
              <a:rPr lang="it-IT" sz="2400" b="1" dirty="0" smtClean="0"/>
              <a:t>:   ISO 100   Coppia T/D  1/250 – 8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35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		Paesaggio innevato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riflessa</a:t>
            </a:r>
            <a:r>
              <a:rPr lang="it-IT" sz="2400" b="1" dirty="0" smtClean="0"/>
              <a:t>:   ISO 100   Coppia T/D  1/250 – 8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35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		Paesaggio innevato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incidente</a:t>
            </a:r>
            <a:r>
              <a:rPr lang="it-IT" sz="2400" b="1" dirty="0" smtClean="0"/>
              <a:t>:   ISO 100   Coppia T/D  1/60 – 8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200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		Partita di calcio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411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incidente</a:t>
            </a:r>
            <a:r>
              <a:rPr lang="it-IT" sz="2400" b="1" dirty="0" smtClean="0"/>
              <a:t>:   ISO 100   Coppia T/D  1/60 – 4</a:t>
            </a:r>
          </a:p>
          <a:p>
            <a:pPr>
              <a:buNone/>
            </a:pPr>
            <a:r>
              <a:rPr lang="it-IT" sz="2400" b="1" dirty="0" smtClean="0"/>
              <a:t>(Cavalletto a disposizione)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200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		Partita di calcio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5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riflessa</a:t>
            </a:r>
            <a:r>
              <a:rPr lang="it-IT" sz="2400" b="1" dirty="0" smtClean="0"/>
              <a:t>:   ISO 100   Coppia T/D  1/250 – 2.8</a:t>
            </a:r>
          </a:p>
          <a:p>
            <a:pPr>
              <a:buNone/>
            </a:pPr>
            <a:r>
              <a:rPr lang="it-IT" sz="2400" b="1" dirty="0" smtClean="0"/>
              <a:t>(misurata sull’asfalto)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35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Viale alberato (si vuole che tutti gli alberi siano a 			fuoco)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numero 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b="1" dirty="0" smtClean="0"/>
              <a:t>Misurazione </a:t>
            </a:r>
            <a:r>
              <a:rPr lang="it-IT" sz="2400" b="1" i="1" u="sng" dirty="0" smtClean="0"/>
              <a:t>luce riflessa</a:t>
            </a:r>
            <a:r>
              <a:rPr lang="it-IT" sz="2400" b="1" dirty="0" smtClean="0"/>
              <a:t>:   ISO 100   Coppia T/D  1/250 – 2.8</a:t>
            </a:r>
          </a:p>
          <a:p>
            <a:pPr>
              <a:buNone/>
            </a:pPr>
            <a:r>
              <a:rPr lang="it-IT" sz="2400" b="1" dirty="0" smtClean="0"/>
              <a:t>(misurazione spot sul Cormorano). Cavalletto a disposizione.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Obiettivo: 		400 mm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Scena: 			Foto naturalistica: Cormorano fermo su un 				palo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Modifichereste l’esposizione ?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Se si in che modo ?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548681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 questo punto ho la vaga sensazione di avervi già annoiato abbastanza </a:t>
            </a:r>
            <a:r>
              <a:rPr lang="it-IT" sz="2400" dirty="0" err="1" smtClean="0"/>
              <a:t>………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5" name="Immagine 4" descr="Il-sonno-negli-anziani-peggiora-la-qualità-non-la-quantit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1839726" cy="17281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47664" y="350100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problema è che dovrete sopportarmi anche la prossima </a:t>
            </a:r>
            <a:r>
              <a:rPr lang="it-IT" sz="2400" dirty="0" err="1" smtClean="0"/>
              <a:t>volta……</a:t>
            </a:r>
            <a:r>
              <a:rPr lang="it-IT" sz="2400" dirty="0" smtClean="0"/>
              <a:t>..</a:t>
            </a:r>
            <a:endParaRPr lang="it-IT" sz="2400" dirty="0"/>
          </a:p>
        </p:txBody>
      </p:sp>
      <p:pic>
        <p:nvPicPr>
          <p:cNvPr id="7" name="Immagine 6" descr="19552763-illustrazione-della-paura-del-fumetto-del-gatto-Archivio-Fotograf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05064"/>
            <a:ext cx="1420959" cy="1693168"/>
          </a:xfrm>
          <a:prstGeom prst="rect">
            <a:avLst/>
          </a:prstGeom>
        </p:spPr>
      </p:pic>
      <p:pic>
        <p:nvPicPr>
          <p:cNvPr id="8" name="Immagine 7" descr="camera-flash-clip-art-928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869160"/>
            <a:ext cx="2296379" cy="18103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35896" y="60932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Parleremo di luce !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pic>
        <p:nvPicPr>
          <p:cNvPr id="4" name="Immagine 3" descr="20100325170240_schema otti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65" y="2780928"/>
            <a:ext cx="3768419" cy="2160240"/>
          </a:xfrm>
          <a:prstGeom prst="rect">
            <a:avLst/>
          </a:prstGeom>
        </p:spPr>
      </p:pic>
      <p:pic>
        <p:nvPicPr>
          <p:cNvPr id="5" name="Immagine 4" descr="imagesO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3956101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6000" dirty="0" smtClean="0"/>
              <a:t>	              </a:t>
            </a:r>
            <a:r>
              <a:rPr lang="it-IT" sz="9600" dirty="0" smtClean="0">
                <a:solidFill>
                  <a:srgbClr val="FF0000"/>
                </a:solidFill>
              </a:rPr>
              <a:t>FINE</a:t>
            </a:r>
            <a:endParaRPr lang="it-IT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616624" cy="3975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22212</TotalTime>
  <Words>1188</Words>
  <Application>Microsoft Office PowerPoint</Application>
  <PresentationFormat>Presentazione su schermo (4:3)</PresentationFormat>
  <Paragraphs>333</Paragraphs>
  <Slides>80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1" baseType="lpstr">
      <vt:lpstr>Metro</vt:lpstr>
      <vt:lpstr>Diapositiva 1</vt:lpstr>
      <vt:lpstr>Fotocamera</vt:lpstr>
      <vt:lpstr>La fotocamera è essenzialmente composta da un corpo macchina e da un obiettivo</vt:lpstr>
      <vt:lpstr>Da cosa e’ composto il corpo macchina</vt:lpstr>
      <vt:lpstr>Sensori</vt:lpstr>
      <vt:lpstr>Otturatore</vt:lpstr>
      <vt:lpstr>Obiettivo</vt:lpstr>
      <vt:lpstr>Obiettivo</vt:lpstr>
      <vt:lpstr>Obiettivi</vt:lpstr>
      <vt:lpstr>Obiettivi</vt:lpstr>
      <vt:lpstr>Lunghezza focale</vt:lpstr>
      <vt:lpstr>Lunghezza focale</vt:lpstr>
      <vt:lpstr>Lunghezza focale</vt:lpstr>
      <vt:lpstr>Luminosità obiettivo</vt:lpstr>
      <vt:lpstr>Lunghezza focale e dimensione dei sensori</vt:lpstr>
      <vt:lpstr>Lunghezza focale e dimensione dei sensori</vt:lpstr>
      <vt:lpstr>Fotocamere moderne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Messa a fuoco</vt:lpstr>
      <vt:lpstr>Area di messa a fuoco</vt:lpstr>
      <vt:lpstr>Area di messa a fuoco centrale</vt:lpstr>
      <vt:lpstr>Area di messa a fuoco integrata</vt:lpstr>
      <vt:lpstr>Corretta esposizione</vt:lpstr>
      <vt:lpstr>Corretta esposizione</vt:lpstr>
      <vt:lpstr>Primo passo</vt:lpstr>
      <vt:lpstr>Scegliete un po’  voi ……</vt:lpstr>
      <vt:lpstr>Esposimetro a luce incidente</vt:lpstr>
      <vt:lpstr>Esposimetro a luce riflessa</vt:lpstr>
      <vt:lpstr>Esposimetro a luce riflessa</vt:lpstr>
      <vt:lpstr>Esposimetro a luce riflessa</vt:lpstr>
      <vt:lpstr>Esposimetro a luce riflessa</vt:lpstr>
      <vt:lpstr>Modalità di misurazione esposimetrica in luce riflessa</vt:lpstr>
      <vt:lpstr>Modalita’ di misurazione della luce delle fotocamere</vt:lpstr>
      <vt:lpstr>Modalità di misurazione della luce delle fotocamere</vt:lpstr>
      <vt:lpstr>Modalità di misurazione della luce delle fotocamere</vt:lpstr>
      <vt:lpstr>Modalità di misurazione della luce delle fotocamere</vt:lpstr>
      <vt:lpstr>Modalità di misurazione della luce delle fotocamere</vt:lpstr>
      <vt:lpstr>Diapositiva 43</vt:lpstr>
      <vt:lpstr>Significato di sensibilità</vt:lpstr>
      <vt:lpstr>Valori ISO più utilizzati</vt:lpstr>
      <vt:lpstr>Diapositiva 46</vt:lpstr>
      <vt:lpstr>Concetto di stop</vt:lpstr>
      <vt:lpstr>Diapositiva 48</vt:lpstr>
      <vt:lpstr>Diapositiva 49</vt:lpstr>
      <vt:lpstr>Diapositiva 50</vt:lpstr>
      <vt:lpstr>Diapositiva 51</vt:lpstr>
      <vt:lpstr>Rumore</vt:lpstr>
      <vt:lpstr>Profondità di campo</vt:lpstr>
      <vt:lpstr>Da cosa è determinata la profondità di campo ?</vt:lpstr>
      <vt:lpstr>Profondità di campo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Mosso</vt:lpstr>
      <vt:lpstr>Diapositiva 63</vt:lpstr>
      <vt:lpstr>Diapositiva 64</vt:lpstr>
      <vt:lpstr>Diapositiva 65</vt:lpstr>
      <vt:lpstr>Diapositiva 66</vt:lpstr>
      <vt:lpstr>Diapositiva 67</vt:lpstr>
      <vt:lpstr>Come regolare la macchina fotografica.</vt:lpstr>
      <vt:lpstr>Modalità Program</vt:lpstr>
      <vt:lpstr>Modalità automatico con priorità dei diaframmi</vt:lpstr>
      <vt:lpstr>Modalità automatico con priorità dei tempi</vt:lpstr>
      <vt:lpstr>Modalità manuale</vt:lpstr>
      <vt:lpstr>Esercizio numero 1</vt:lpstr>
      <vt:lpstr>Esercizio numero 2</vt:lpstr>
      <vt:lpstr>Esercizio numero 3</vt:lpstr>
      <vt:lpstr>Esercizio numero 4</vt:lpstr>
      <vt:lpstr>Esercizio numero 5 </vt:lpstr>
      <vt:lpstr>Esercizio numero 6</vt:lpstr>
      <vt:lpstr>Diapositiva 79</vt:lpstr>
      <vt:lpstr>Diapositiva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Nozioni base sull’esposizione</dc:title>
  <dc:creator>user</dc:creator>
  <cp:lastModifiedBy>lmerca</cp:lastModifiedBy>
  <cp:revision>403</cp:revision>
  <dcterms:created xsi:type="dcterms:W3CDTF">2008-04-25T12:28:43Z</dcterms:created>
  <dcterms:modified xsi:type="dcterms:W3CDTF">2018-03-07T06:46:37Z</dcterms:modified>
</cp:coreProperties>
</file>